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80" r:id="rId2"/>
    <p:sldId id="381" r:id="rId3"/>
    <p:sldId id="382" r:id="rId4"/>
    <p:sldId id="386" r:id="rId5"/>
    <p:sldId id="383" r:id="rId6"/>
    <p:sldId id="387" r:id="rId7"/>
    <p:sldId id="385" r:id="rId8"/>
    <p:sldId id="388" r:id="rId9"/>
    <p:sldId id="389" r:id="rId10"/>
    <p:sldId id="390" r:id="rId11"/>
    <p:sldId id="391" r:id="rId12"/>
    <p:sldId id="392" r:id="rId13"/>
    <p:sldId id="330" r:id="rId14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e Hing Pong" initials="MCHP" lastIdx="1" clrIdx="0">
    <p:extLst>
      <p:ext uri="{19B8F6BF-5375-455C-9EA6-DF929625EA0E}">
        <p15:presenceInfo xmlns:p15="http://schemas.microsoft.com/office/powerpoint/2012/main" userId="S-1-5-21-4009014045-1129165481-665226104-583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000"/>
    <a:srgbClr val="4BACC6"/>
    <a:srgbClr val="61B5CC"/>
    <a:srgbClr val="FFFFFF"/>
    <a:srgbClr val="F47118"/>
    <a:srgbClr val="F58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4" autoAdjust="0"/>
    <p:restoredTop sz="96784" autoAdjust="0"/>
  </p:normalViewPr>
  <p:slideViewPr>
    <p:cSldViewPr snapToGrid="0" snapToObjects="1">
      <p:cViewPr varScale="1">
        <p:scale>
          <a:sx n="82" d="100"/>
          <a:sy n="82" d="100"/>
        </p:scale>
        <p:origin x="1266" y="66"/>
      </p:cViewPr>
      <p:guideLst>
        <p:guide orient="horz" pos="600"/>
        <p:guide pos="2880"/>
        <p:guide pos="5448"/>
      </p:guideLst>
    </p:cSldViewPr>
  </p:slideViewPr>
  <p:outlineViewPr>
    <p:cViewPr>
      <p:scale>
        <a:sx n="33" d="100"/>
        <a:sy n="33" d="100"/>
      </p:scale>
      <p:origin x="0" y="-135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08:33:27.926" idx="1">
    <p:pos x="576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08:33:27.926" idx="1">
    <p:pos x="576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DAE0E-39A9-6646-8BD9-E0FC1AF7CC16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1AB6-8DFA-254C-82F3-E3265B55E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6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8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92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1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37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28FE0A64-F3ED-4046-8530-C29864C45613}" type="slidenum">
              <a:rPr lang="en-SG"/>
              <a:pPr eaLnBrk="1" hangingPunct="1"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5015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OoR_ppt_templat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r="1"/>
          <a:stretch/>
        </p:blipFill>
        <p:spPr>
          <a:xfrm>
            <a:off x="0" y="0"/>
            <a:ext cx="9185652" cy="6878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5603" y="2130427"/>
            <a:ext cx="5091545" cy="1298307"/>
          </a:xfrm>
        </p:spPr>
        <p:txBody>
          <a:bodyPr/>
          <a:lstStyle>
            <a:lvl1pPr algn="l">
              <a:defRPr sz="4400">
                <a:solidFill>
                  <a:srgbClr val="EE6000"/>
                </a:solidFill>
              </a:defRPr>
            </a:lvl1pPr>
          </a:lstStyle>
          <a:p>
            <a:r>
              <a:rPr lang="en-US" sz="4200" b="1" dirty="0">
                <a:solidFill>
                  <a:srgbClr val="F47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  <a:endParaRPr lang="en-SG" sz="4200" b="1" dirty="0">
              <a:solidFill>
                <a:srgbClr val="F47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24077" y="3886200"/>
            <a:ext cx="5262499" cy="857250"/>
          </a:xfrm>
        </p:spPr>
        <p:txBody>
          <a:bodyPr>
            <a:normAutofit/>
          </a:bodyPr>
          <a:lstStyle>
            <a:lvl1pPr marL="0" indent="0" algn="l">
              <a:buNone/>
              <a:defRPr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Designation, Department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956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0226" y="1524002"/>
            <a:ext cx="7994650" cy="4219575"/>
          </a:xfrm>
        </p:spPr>
        <p:txBody>
          <a:bodyPr/>
          <a:lstStyle>
            <a:lvl1pPr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474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8288" y="6607175"/>
            <a:ext cx="3657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9E075C-88DA-4218-8424-EC2FC6139FE1}" type="slidenum">
              <a:rPr lang="en-SG" sz="1100" smtClean="0"/>
              <a:pPr/>
              <a:t>‹#›</a:t>
            </a:fld>
            <a:endParaRPr lang="en-SG" sz="11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21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446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1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57200" y="2206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800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649789" y="2174875"/>
            <a:ext cx="4040188" cy="3951288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030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57200" y="182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8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17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71476"/>
            <a:ext cx="8210550" cy="720725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2"/>
            <a:ext cx="5111750" cy="585311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OoR_ppt_contentai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9763"/>
            <a:ext cx="9150287" cy="98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889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63C2-5B4B-CB42-82C6-1BB04A5A025C}" type="datetimeFigureOut">
              <a:rPr lang="en-US" smtClean="0"/>
              <a:t>05/07/2019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8288" y="6607175"/>
            <a:ext cx="3657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9E075C-88DA-4218-8424-EC2FC6139FE1}" type="slidenum">
              <a:rPr lang="en-SG" sz="1100" smtClean="0"/>
              <a:pPr/>
              <a:t>‹#›</a:t>
            </a:fld>
            <a:endParaRPr lang="en-SG" sz="11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46229" y="1056109"/>
            <a:ext cx="8111996" cy="77366"/>
          </a:xfrm>
          <a:prstGeom prst="rect">
            <a:avLst/>
          </a:prstGeom>
          <a:solidFill>
            <a:srgbClr val="F5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</p:spTree>
    <p:extLst>
      <p:ext uri="{BB962C8B-B14F-4D97-AF65-F5344CB8AC3E}">
        <p14:creationId xmlns:p14="http://schemas.microsoft.com/office/powerpoint/2010/main" val="247579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naconda.com/distribution/#windows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624078" y="3886200"/>
            <a:ext cx="4509664" cy="857250"/>
          </a:xfrm>
        </p:spPr>
        <p:txBody>
          <a:bodyPr>
            <a:normAutofit/>
          </a:bodyPr>
          <a:lstStyle/>
          <a:p>
            <a:r>
              <a:rPr lang="en-GB" sz="3600" b="1" dirty="0" smtClean="0"/>
              <a:t>For Window 10</a:t>
            </a:r>
            <a:endParaRPr lang="en-SG" sz="3600" b="1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615603" y="2130427"/>
            <a:ext cx="4518139" cy="12983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Installation</a:t>
            </a:r>
            <a:br>
              <a:rPr lang="en-US" dirty="0" smtClean="0"/>
            </a:br>
            <a:r>
              <a:rPr lang="en-US" dirty="0" smtClean="0"/>
              <a:t>Guide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060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. Verify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Installation </a:t>
            </a:r>
            <a:r>
              <a:rPr lang="en-US" sz="1400" dirty="0" smtClean="0"/>
              <a:t>(Python Shell)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767" y="4263179"/>
            <a:ext cx="439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arenR"/>
            </a:pPr>
            <a:r>
              <a:rPr lang="en-US" sz="1600" dirty="0" smtClean="0"/>
              <a:t>Enter: </a:t>
            </a:r>
            <a:r>
              <a:rPr lang="en-US" sz="1600" dirty="0" smtClean="0">
                <a:solidFill>
                  <a:srgbClr val="EE6000"/>
                </a:solidFill>
              </a:rPr>
              <a:t>python</a:t>
            </a:r>
          </a:p>
          <a:p>
            <a:pPr marL="400050" indent="-400050">
              <a:buFont typeface="+mj-lt"/>
              <a:buAutoNum type="alphaLcParenR"/>
            </a:pPr>
            <a:r>
              <a:rPr lang="en-US" sz="1600" dirty="0" smtClean="0"/>
              <a:t>Enter this program into your Python shell: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80" y="5016312"/>
            <a:ext cx="4772025" cy="1190625"/>
          </a:xfrm>
          <a:prstGeom prst="rect">
            <a:avLst/>
          </a:prstGeom>
        </p:spPr>
      </p:pic>
      <p:sp>
        <p:nvSpPr>
          <p:cNvPr id="16" name="Line Callout 1 (Accent Bar) 15"/>
          <p:cNvSpPr/>
          <p:nvPr/>
        </p:nvSpPr>
        <p:spPr>
          <a:xfrm>
            <a:off x="7261578" y="5848013"/>
            <a:ext cx="1707619" cy="717847"/>
          </a:xfrm>
          <a:prstGeom prst="accentCallout1">
            <a:avLst>
              <a:gd name="adj1" fmla="val 18750"/>
              <a:gd name="adj2" fmla="val -8333"/>
              <a:gd name="adj3" fmla="val -263544"/>
              <a:gd name="adj4" fmla="val -33423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Good job! </a:t>
            </a:r>
            <a:r>
              <a:rPr 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)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32981" y="823724"/>
            <a:ext cx="5943600" cy="32537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4617" y="2878918"/>
            <a:ext cx="521294" cy="208621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60162" y="3231740"/>
            <a:ext cx="2168496" cy="362609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84498" y="3814439"/>
            <a:ext cx="979382" cy="20862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162" y="269425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a)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78216" y="304371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b)</a:t>
            </a:r>
            <a:endParaRPr lang="en-US" dirty="0">
              <a:solidFill>
                <a:srgbClr val="E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. Verify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Installation </a:t>
            </a:r>
            <a:r>
              <a:rPr lang="en-US" sz="1400" dirty="0" smtClean="0"/>
              <a:t>(</a:t>
            </a:r>
            <a:r>
              <a:rPr lang="en-US" sz="1400" dirty="0" err="1"/>
              <a:t>J</a:t>
            </a:r>
            <a:r>
              <a:rPr lang="en-US" sz="1400" dirty="0" err="1" smtClean="0"/>
              <a:t>upyterNote</a:t>
            </a:r>
            <a:r>
              <a:rPr lang="en-US" sz="1400" dirty="0" smtClean="0"/>
              <a:t> book) 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770606" y="4366056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3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4435" y="642918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7164" y="3303251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4" y="665385"/>
            <a:ext cx="2589416" cy="2429844"/>
          </a:xfrm>
          <a:prstGeom prst="rect">
            <a:avLst/>
          </a:prstGeom>
        </p:spPr>
      </p:pic>
      <p:sp>
        <p:nvSpPr>
          <p:cNvPr id="15" name="Line Callout 1 (Accent Bar) 14"/>
          <p:cNvSpPr/>
          <p:nvPr/>
        </p:nvSpPr>
        <p:spPr>
          <a:xfrm>
            <a:off x="1606830" y="3298949"/>
            <a:ext cx="2325989" cy="717847"/>
          </a:xfrm>
          <a:prstGeom prst="accentCallout1">
            <a:avLst>
              <a:gd name="adj1" fmla="val 18750"/>
              <a:gd name="adj2" fmla="val -8333"/>
              <a:gd name="adj3" fmla="val -70687"/>
              <a:gd name="adj4" fmla="val -33411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Enter “anaconda navigator”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(Open the app)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34" y="942160"/>
            <a:ext cx="3757799" cy="23907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77733" y="1880307"/>
            <a:ext cx="479280" cy="139569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18845" y="654132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Click: </a:t>
            </a:r>
            <a:r>
              <a:rPr lang="en-US" sz="1600" dirty="0" err="1" smtClean="0">
                <a:solidFill>
                  <a:srgbClr val="EE6000"/>
                </a:solidFill>
              </a:rPr>
              <a:t>tensorflow</a:t>
            </a:r>
            <a:r>
              <a:rPr lang="en-US" sz="1600" dirty="0" smtClean="0"/>
              <a:t> 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991" y="3681414"/>
            <a:ext cx="2805154" cy="71608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538158" y="4233023"/>
            <a:ext cx="764148" cy="104311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92263" y="3349241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Ensure: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is enable! 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849" y="4672724"/>
            <a:ext cx="2156401" cy="21643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92262" y="4393836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Click: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Launch</a:t>
            </a:r>
            <a:r>
              <a:rPr lang="en-US" sz="1600" dirty="0" smtClean="0"/>
              <a:t> </a:t>
            </a:r>
            <a:endParaRPr lang="en-US" sz="1600" dirty="0">
              <a:solidFill>
                <a:srgbClr val="EE6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620024" y="1614728"/>
            <a:ext cx="804672" cy="7296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55692" y="6447565"/>
            <a:ext cx="564692" cy="386051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7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. Verify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Installation </a:t>
            </a:r>
            <a:r>
              <a:rPr lang="en-US" sz="1400" dirty="0" smtClean="0"/>
              <a:t>(</a:t>
            </a:r>
            <a:r>
              <a:rPr lang="en-US" sz="1400" dirty="0" err="1"/>
              <a:t>J</a:t>
            </a:r>
            <a:r>
              <a:rPr lang="en-US" sz="1400" dirty="0" err="1" smtClean="0"/>
              <a:t>upyterNote</a:t>
            </a:r>
            <a:r>
              <a:rPr lang="en-US" sz="1400" dirty="0" smtClean="0"/>
              <a:t> book) 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16202" y="699506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6980" y="2560003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5</a:t>
            </a:r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60" y="754504"/>
            <a:ext cx="5424805" cy="163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60" y="2647404"/>
            <a:ext cx="5455666" cy="29242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99870" y="1695542"/>
            <a:ext cx="293540" cy="139569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82492" y="1990972"/>
            <a:ext cx="856674" cy="136978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1 (Accent Bar) 22"/>
          <p:cNvSpPr/>
          <p:nvPr/>
        </p:nvSpPr>
        <p:spPr>
          <a:xfrm>
            <a:off x="7261578" y="5848013"/>
            <a:ext cx="1707619" cy="717847"/>
          </a:xfrm>
          <a:prstGeom prst="accentCallout1">
            <a:avLst>
              <a:gd name="adj1" fmla="val 18750"/>
              <a:gd name="adj2" fmla="val -8333"/>
              <a:gd name="adj3" fmla="val -114933"/>
              <a:gd name="adj4" fmla="val -24220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Good job! </a:t>
            </a:r>
            <a:r>
              <a:rPr 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)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2BBC8E21-C072-4E3E-BFF0-72E8D4DFED03}" type="slidenum">
              <a:rPr lang="en-GB">
                <a:solidFill>
                  <a:srgbClr val="898989"/>
                </a:solidFill>
              </a:rPr>
              <a:pPr eaLnBrk="1" hangingPunct="1"/>
              <a:t>13</a:t>
            </a:fld>
            <a:endParaRPr lang="en-GB" dirty="0">
              <a:solidFill>
                <a:srgbClr val="89898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4200" y="3209544"/>
            <a:ext cx="3028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/>
              <a:t>Thank You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6770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15326" y="1967061"/>
            <a:ext cx="62042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Contents</a:t>
            </a:r>
          </a:p>
          <a:p>
            <a:endParaRPr lang="en-US" dirty="0"/>
          </a:p>
          <a:p>
            <a:pPr marL="800100" lvl="1" indent="-342900">
              <a:buAutoNum type="arabicPeriod"/>
            </a:pPr>
            <a:r>
              <a:rPr lang="en-US" sz="2400" dirty="0" smtClean="0"/>
              <a:t>Download Anaconda </a:t>
            </a:r>
          </a:p>
          <a:p>
            <a:pPr marL="800100" lvl="1" indent="-342900">
              <a:buAutoNum type="arabicPeriod"/>
            </a:pPr>
            <a:r>
              <a:rPr lang="en-US" sz="2400" dirty="0" smtClean="0"/>
              <a:t>Install: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Anaconda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err="1" smtClean="0"/>
              <a:t>TensorFlow</a:t>
            </a:r>
            <a:endParaRPr lang="en-US" sz="2400" dirty="0" smtClean="0"/>
          </a:p>
          <a:p>
            <a:pPr marL="800100" lvl="1" indent="-342900">
              <a:buAutoNum type="arabicPeriod"/>
            </a:pPr>
            <a:r>
              <a:rPr lang="en-US" sz="2400" dirty="0" smtClean="0"/>
              <a:t>Verify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</a:t>
            </a:r>
            <a:r>
              <a:rPr lang="en-US" sz="2400" dirty="0"/>
              <a:t>I</a:t>
            </a:r>
            <a:r>
              <a:rPr lang="en-US" sz="2400" dirty="0" smtClean="0"/>
              <a:t>nstallation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Download </a:t>
            </a:r>
            <a:r>
              <a:rPr lang="en-US" sz="2400" dirty="0"/>
              <a:t>Anaconda </a:t>
            </a:r>
            <a:r>
              <a:rPr lang="en-US" sz="1400" dirty="0" smtClean="0"/>
              <a:t>(Window 64-bit</a:t>
            </a:r>
            <a:r>
              <a:rPr lang="en-US" sz="14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015" y="674114"/>
            <a:ext cx="622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here: </a:t>
            </a:r>
            <a:r>
              <a:rPr lang="en-US" u="sng" dirty="0">
                <a:hlinkClick r:id="rId2"/>
              </a:rPr>
              <a:t>https://www.anaconda.com/distribution/#windows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5280" y="6522471"/>
            <a:ext cx="580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Downloaded file: Anaconda3-2019.03-Windows-x86_64.exe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59" y="1031083"/>
            <a:ext cx="5125340" cy="5544238"/>
          </a:xfrm>
          <a:prstGeom prst="rect">
            <a:avLst/>
          </a:prstGeom>
        </p:spPr>
      </p:pic>
      <p:sp>
        <p:nvSpPr>
          <p:cNvPr id="8" name="Line Callout 1 (Accent Bar) 7"/>
          <p:cNvSpPr/>
          <p:nvPr/>
        </p:nvSpPr>
        <p:spPr>
          <a:xfrm>
            <a:off x="7016097" y="4264351"/>
            <a:ext cx="1452785" cy="760576"/>
          </a:xfrm>
          <a:prstGeom prst="accentCallout1">
            <a:avLst>
              <a:gd name="adj1" fmla="val 18750"/>
              <a:gd name="adj2" fmla="val -8333"/>
              <a:gd name="adj3" fmla="val -9393"/>
              <a:gd name="adj4" fmla="val -227041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EE6000"/>
                </a:solidFill>
              </a:rPr>
              <a:t>Click</a:t>
            </a:r>
            <a:r>
              <a:rPr lang="en-US" sz="1400" dirty="0" smtClean="0">
                <a:solidFill>
                  <a:schemeClr val="tx1"/>
                </a:solidFill>
              </a:rPr>
              <a:t>: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- Windows icon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- 64 bit …..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606326" y="4495088"/>
            <a:ext cx="3298676" cy="743484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90957" y="376839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95529" y="488614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3676" y="5141859"/>
            <a:ext cx="2410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Hardware Recommendation:</a:t>
            </a:r>
          </a:p>
          <a:p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CPU: i5 (64bit) or above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Memory: 4Gb or above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Internet enabled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Window admin right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48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2a. Install Anaconda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76015" y="709301"/>
            <a:ext cx="622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ouble click: </a:t>
            </a:r>
            <a:r>
              <a:rPr lang="en-US" dirty="0"/>
              <a:t>Anaconda3-2019.03-Windows-x86_64.exe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49" y="1215626"/>
            <a:ext cx="6115050" cy="5143500"/>
          </a:xfrm>
          <a:prstGeom prst="rect">
            <a:avLst/>
          </a:prstGeom>
        </p:spPr>
      </p:pic>
      <p:sp>
        <p:nvSpPr>
          <p:cNvPr id="8" name="Line Callout 1 (Accent Bar) 7"/>
          <p:cNvSpPr/>
          <p:nvPr/>
        </p:nvSpPr>
        <p:spPr>
          <a:xfrm>
            <a:off x="7096747" y="4204531"/>
            <a:ext cx="1739604" cy="717847"/>
          </a:xfrm>
          <a:prstGeom prst="accentCallout1">
            <a:avLst>
              <a:gd name="adj1" fmla="val 18750"/>
              <a:gd name="adj2" fmla="val -8333"/>
              <a:gd name="adj3" fmla="val 255489"/>
              <a:gd name="adj4" fmla="val -2865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EE6000"/>
                </a:solidFill>
              </a:rPr>
              <a:t>Double click </a:t>
            </a:r>
            <a:r>
              <a:rPr lang="en-US" sz="1400" dirty="0" smtClean="0">
                <a:solidFill>
                  <a:schemeClr val="tx1"/>
                </a:solidFill>
              </a:rPr>
              <a:t>the file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and click “Next &gt;” button.</a:t>
            </a:r>
          </a:p>
        </p:txBody>
      </p:sp>
    </p:spTree>
    <p:extLst>
      <p:ext uri="{BB962C8B-B14F-4D97-AF65-F5344CB8AC3E}">
        <p14:creationId xmlns:p14="http://schemas.microsoft.com/office/powerpoint/2010/main" val="350304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59842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125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2a. Install Anaconda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1" y="1091639"/>
            <a:ext cx="2749300" cy="22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284021" y="1091639"/>
            <a:ext cx="2638208" cy="22154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06" y="1091639"/>
            <a:ext cx="2700217" cy="22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1" y="3633922"/>
            <a:ext cx="2749299" cy="22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3284021" y="3633922"/>
            <a:ext cx="2638208" cy="221122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6189590" y="3633921"/>
            <a:ext cx="2693633" cy="22112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597922" y="3176010"/>
            <a:ext cx="2324456" cy="0"/>
          </a:xfrm>
          <a:prstGeom prst="straightConnector1">
            <a:avLst/>
          </a:prstGeom>
          <a:ln w="57150">
            <a:solidFill>
              <a:srgbClr val="EE6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02068" y="3176010"/>
            <a:ext cx="2324456" cy="0"/>
          </a:xfrm>
          <a:prstGeom prst="straightConnector1">
            <a:avLst/>
          </a:prstGeom>
          <a:ln w="57150">
            <a:solidFill>
              <a:srgbClr val="EE6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02494" y="5704139"/>
            <a:ext cx="5324030" cy="0"/>
          </a:xfrm>
          <a:prstGeom prst="straightConnector1">
            <a:avLst/>
          </a:prstGeom>
          <a:ln w="57150">
            <a:solidFill>
              <a:srgbClr val="EE6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02599" y="6204925"/>
            <a:ext cx="38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&lt;&lt;  Click all the buttons by default!  &gt;&gt;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22102" y="2818566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68977" y="280018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43006" y="2794704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2102" y="5334807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43006" y="532533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5</a:t>
            </a:r>
          </a:p>
        </p:txBody>
      </p:sp>
      <p:sp>
        <p:nvSpPr>
          <p:cNvPr id="24" name="Line Callout 1 (Accent Bar) 23"/>
          <p:cNvSpPr/>
          <p:nvPr/>
        </p:nvSpPr>
        <p:spPr>
          <a:xfrm>
            <a:off x="7321032" y="244112"/>
            <a:ext cx="1739604" cy="717847"/>
          </a:xfrm>
          <a:prstGeom prst="accentCallout1">
            <a:avLst>
              <a:gd name="adj1" fmla="val 18750"/>
              <a:gd name="adj2" fmla="val -8333"/>
              <a:gd name="adj3" fmla="val 308613"/>
              <a:gd name="adj4" fmla="val -2944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EE6000"/>
                </a:solidFill>
              </a:rPr>
              <a:t>Please remember or write down your destination path!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65360" y="4257763"/>
            <a:ext cx="282011" cy="247828"/>
          </a:xfrm>
          <a:prstGeom prst="ellipse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1 (Accent Bar) 25"/>
          <p:cNvSpPr/>
          <p:nvPr/>
        </p:nvSpPr>
        <p:spPr>
          <a:xfrm>
            <a:off x="2420275" y="4652324"/>
            <a:ext cx="863745" cy="252342"/>
          </a:xfrm>
          <a:prstGeom prst="accentCallout1">
            <a:avLst>
              <a:gd name="adj1" fmla="val 18750"/>
              <a:gd name="adj2" fmla="val -8333"/>
              <a:gd name="adj3" fmla="val -75081"/>
              <a:gd name="adj4" fmla="val -1947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EE6000"/>
                </a:solidFill>
              </a:rPr>
              <a:t>C</a:t>
            </a:r>
            <a:r>
              <a:rPr lang="en-US" sz="1400" b="1" dirty="0" smtClean="0">
                <a:solidFill>
                  <a:srgbClr val="EE6000"/>
                </a:solidFill>
              </a:rPr>
              <a:t>hecked!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6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2a. Install Anaconda</a:t>
            </a:r>
            <a:endParaRPr lang="en-US" sz="1400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61402" y="1509809"/>
            <a:ext cx="3059395" cy="266208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982198" y="1516125"/>
            <a:ext cx="3059395" cy="26620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402" y="5056105"/>
            <a:ext cx="732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&lt;&lt;   Click “Next &gt;” &amp; “Finish” button ( Anaconda installation completed! )  &gt;&gt;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62614" y="3992874"/>
            <a:ext cx="3079562" cy="0"/>
          </a:xfrm>
          <a:prstGeom prst="straightConnector1">
            <a:avLst/>
          </a:prstGeom>
          <a:ln w="57150">
            <a:solidFill>
              <a:srgbClr val="EE6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64696" y="3590855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3723" y="3585070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402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9313"/>
            <a:ext cx="9144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2b. Install </a:t>
            </a:r>
            <a:r>
              <a:rPr lang="en-US" sz="2400" dirty="0" err="1" smtClean="0"/>
              <a:t>TensorFlow</a:t>
            </a:r>
            <a:r>
              <a:rPr lang="en-US" sz="2400" dirty="0"/>
              <a:t> </a:t>
            </a:r>
            <a:r>
              <a:rPr lang="en-US" sz="1400" dirty="0" smtClean="0"/>
              <a:t>(Command </a:t>
            </a:r>
            <a:r>
              <a:rPr lang="en-US" sz="1400" dirty="0"/>
              <a:t>P</a:t>
            </a:r>
            <a:r>
              <a:rPr lang="en-US" sz="1400" dirty="0" smtClean="0"/>
              <a:t>rompt)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9" y="758565"/>
            <a:ext cx="2738615" cy="334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963" y="309853"/>
            <a:ext cx="4369038" cy="1001238"/>
          </a:xfrm>
          <a:prstGeom prst="rect">
            <a:avLst/>
          </a:prstGeom>
        </p:spPr>
      </p:pic>
      <p:sp>
        <p:nvSpPr>
          <p:cNvPr id="16" name="Line Callout 1 (Accent Bar) 15"/>
          <p:cNvSpPr/>
          <p:nvPr/>
        </p:nvSpPr>
        <p:spPr>
          <a:xfrm>
            <a:off x="2187724" y="5068278"/>
            <a:ext cx="2321254" cy="717847"/>
          </a:xfrm>
          <a:prstGeom prst="accentCallout1">
            <a:avLst>
              <a:gd name="adj1" fmla="val 18750"/>
              <a:gd name="adj2" fmla="val -8333"/>
              <a:gd name="adj3" fmla="val -185290"/>
              <a:gd name="adj4" fmla="val -3676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Enter “</a:t>
            </a:r>
            <a:r>
              <a:rPr lang="en-US" sz="1400" dirty="0" err="1" smtClean="0">
                <a:solidFill>
                  <a:schemeClr val="tx1"/>
                </a:solidFill>
              </a:rPr>
              <a:t>cmd</a:t>
            </a:r>
            <a:r>
              <a:rPr lang="en-US" sz="1400" dirty="0" smtClean="0">
                <a:solidFill>
                  <a:schemeClr val="tx1"/>
                </a:solidFill>
              </a:rPr>
              <a:t>“ and press enter.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(Open Command Prompt)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720340" y="1137713"/>
            <a:ext cx="2478280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48791" y="45134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600" dirty="0" err="1">
                <a:solidFill>
                  <a:srgbClr val="EE6000"/>
                </a:solidFill>
              </a:rPr>
              <a:t>c</a:t>
            </a:r>
            <a:r>
              <a:rPr lang="en-US" sz="1600" dirty="0" err="1" smtClean="0">
                <a:solidFill>
                  <a:srgbClr val="EE6000"/>
                </a:solidFill>
              </a:rPr>
              <a:t>onda</a:t>
            </a:r>
            <a:r>
              <a:rPr lang="en-US" sz="1600" dirty="0" smtClean="0">
                <a:solidFill>
                  <a:srgbClr val="EE6000"/>
                </a:solidFill>
              </a:rPr>
              <a:t> create –n </a:t>
            </a:r>
            <a:r>
              <a:rPr lang="en-US" sz="1600" dirty="0" err="1" smtClean="0">
                <a:solidFill>
                  <a:srgbClr val="EE6000"/>
                </a:solidFill>
              </a:rPr>
              <a:t>tensorflow</a:t>
            </a:r>
            <a:r>
              <a:rPr lang="en-US" sz="1600" dirty="0" smtClean="0">
                <a:solidFill>
                  <a:srgbClr val="EE6000"/>
                </a:solidFill>
              </a:rPr>
              <a:t> python=3.6</a:t>
            </a:r>
            <a:endParaRPr lang="en-US" sz="1600" dirty="0">
              <a:solidFill>
                <a:srgbClr val="EE6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22624" y="1241427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600" dirty="0">
                <a:solidFill>
                  <a:srgbClr val="EE6000"/>
                </a:solidFill>
              </a:rPr>
              <a:t>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7756" y="32594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61710" y="1229481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60515" y="4110390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3</a:t>
            </a:r>
          </a:p>
        </p:txBody>
      </p:sp>
      <p:pic>
        <p:nvPicPr>
          <p:cNvPr id="24" name="Picture 23"/>
          <p:cNvPicPr/>
          <p:nvPr/>
        </p:nvPicPr>
        <p:blipFill>
          <a:blip r:embed="rId5"/>
          <a:stretch>
            <a:fillRect/>
          </a:stretch>
        </p:blipFill>
        <p:spPr>
          <a:xfrm>
            <a:off x="4808343" y="1512959"/>
            <a:ext cx="4335658" cy="2499714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5304960" y="3779634"/>
            <a:ext cx="282011" cy="247828"/>
          </a:xfrm>
          <a:prstGeom prst="ellipse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/>
          <p:nvPr/>
        </p:nvPicPr>
        <p:blipFill>
          <a:blip r:embed="rId6"/>
          <a:stretch>
            <a:fillRect/>
          </a:stretch>
        </p:blipFill>
        <p:spPr>
          <a:xfrm>
            <a:off x="4796992" y="4213883"/>
            <a:ext cx="4324975" cy="25899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74265" y="6439355"/>
            <a:ext cx="7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OK!</a:t>
            </a:r>
            <a:endParaRPr lang="en-US" dirty="0">
              <a:solidFill>
                <a:srgbClr val="E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82" y="-19228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2b. Install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</a:t>
            </a:r>
            <a:r>
              <a:rPr lang="en-US" sz="1400" dirty="0" smtClean="0"/>
              <a:t>(Activate)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03779" y="807557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600" dirty="0" smtClean="0">
                <a:solidFill>
                  <a:srgbClr val="EE6000"/>
                </a:solidFill>
              </a:rPr>
              <a:t>activate </a:t>
            </a:r>
            <a:r>
              <a:rPr lang="en-US" sz="1600" dirty="0" err="1" smtClean="0">
                <a:solidFill>
                  <a:srgbClr val="EE6000"/>
                </a:solidFill>
              </a:rPr>
              <a:t>tensorflow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03779" y="2832985"/>
            <a:ext cx="4230169" cy="25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92" y="1068549"/>
            <a:ext cx="4289990" cy="148025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04850" y="2385820"/>
            <a:ext cx="726392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14150" y="5389668"/>
            <a:ext cx="2686227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0915" y="2557519"/>
            <a:ext cx="4637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000" dirty="0" err="1">
                <a:solidFill>
                  <a:srgbClr val="EE6000"/>
                </a:solidFill>
              </a:rPr>
              <a:t>conda</a:t>
            </a:r>
            <a:r>
              <a:rPr lang="en-US" sz="1000" dirty="0">
                <a:solidFill>
                  <a:srgbClr val="EE6000"/>
                </a:solidFill>
              </a:rPr>
              <a:t> install </a:t>
            </a:r>
            <a:r>
              <a:rPr lang="en-US" sz="1000" dirty="0" err="1">
                <a:solidFill>
                  <a:srgbClr val="EE6000"/>
                </a:solidFill>
              </a:rPr>
              <a:t>imageio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numpy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matplotlib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jupyter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spyder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tqdm</a:t>
            </a:r>
            <a:r>
              <a:rPr lang="en-US" sz="1000" dirty="0">
                <a:solidFill>
                  <a:srgbClr val="EE6000"/>
                </a:solidFill>
              </a:rPr>
              <a:t> urllib3 h5py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90" y="5699931"/>
            <a:ext cx="4230169" cy="730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2277" y="5414658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600" dirty="0">
                <a:solidFill>
                  <a:srgbClr val="EE6000"/>
                </a:solidFill>
              </a:rPr>
              <a:t>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919" y="792168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51" y="2547558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364" y="5415747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97460" y="804481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4</a:t>
            </a:r>
          </a:p>
        </p:txBody>
      </p:sp>
      <p:sp>
        <p:nvSpPr>
          <p:cNvPr id="16" name="Line Callout 1 (Accent Bar) 15"/>
          <p:cNvSpPr/>
          <p:nvPr/>
        </p:nvSpPr>
        <p:spPr>
          <a:xfrm>
            <a:off x="6632306" y="4959658"/>
            <a:ext cx="1707619" cy="717847"/>
          </a:xfrm>
          <a:prstGeom prst="accentCallout1">
            <a:avLst>
              <a:gd name="adj1" fmla="val 18750"/>
              <a:gd name="adj2" fmla="val -8333"/>
              <a:gd name="adj3" fmla="val -159417"/>
              <a:gd name="adj4" fmla="val -10867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Go thru all the steps</a:t>
            </a:r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4833427" y="850309"/>
            <a:ext cx="4361492" cy="24438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62054" y="3040440"/>
            <a:ext cx="7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OK!</a:t>
            </a:r>
            <a:endParaRPr lang="en-US" dirty="0">
              <a:solidFill>
                <a:srgbClr val="E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2b. Install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</a:t>
            </a:r>
            <a:r>
              <a:rPr lang="en-US" sz="1400" dirty="0" smtClean="0"/>
              <a:t>(CPU)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09192" y="819870"/>
            <a:ext cx="8885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050" dirty="0">
                <a:solidFill>
                  <a:srgbClr val="EE6000"/>
                </a:solidFill>
              </a:rPr>
              <a:t>pip install --ignore-installed --upgrade https://</a:t>
            </a:r>
            <a:r>
              <a:rPr lang="en-US" sz="1050" dirty="0" smtClean="0">
                <a:solidFill>
                  <a:srgbClr val="EE6000"/>
                </a:solidFill>
              </a:rPr>
              <a:t>storage.googleapis.com/tensorflow/windows/cpu/tensorflow-1.12.0-cp36-cp36m-win_amd64.whl</a:t>
            </a:r>
            <a:endParaRPr lang="en-US" sz="1000" dirty="0">
              <a:solidFill>
                <a:srgbClr val="EE6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652" y="804481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4507" y="3572187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25966" y="5792469"/>
            <a:ext cx="7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OK!</a:t>
            </a:r>
            <a:endParaRPr lang="en-US" dirty="0">
              <a:solidFill>
                <a:srgbClr val="EE6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12335" y="3480211"/>
            <a:ext cx="1724114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Line Callout 1 (Accent Bar) 15"/>
          <p:cNvSpPr/>
          <p:nvPr/>
        </p:nvSpPr>
        <p:spPr>
          <a:xfrm>
            <a:off x="6492457" y="5433316"/>
            <a:ext cx="1707619" cy="717847"/>
          </a:xfrm>
          <a:prstGeom prst="accentCallout1">
            <a:avLst>
              <a:gd name="adj1" fmla="val 18750"/>
              <a:gd name="adj2" fmla="val -8333"/>
              <a:gd name="adj3" fmla="val -533718"/>
              <a:gd name="adj4" fmla="val -13052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Go thru all the steps</a:t>
            </a:r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412335" y="1123576"/>
            <a:ext cx="4187263" cy="235555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323085" y="3404536"/>
            <a:ext cx="2985450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/>
          <p:nvPr/>
        </p:nvPicPr>
        <p:blipFill>
          <a:blip r:embed="rId4"/>
          <a:stretch>
            <a:fillRect/>
          </a:stretch>
        </p:blipFill>
        <p:spPr>
          <a:xfrm>
            <a:off x="390480" y="3658528"/>
            <a:ext cx="4209118" cy="249263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61689" y="5868172"/>
            <a:ext cx="7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OK!</a:t>
            </a:r>
            <a:endParaRPr lang="en-US" dirty="0">
              <a:solidFill>
                <a:srgbClr val="E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7267</TotalTime>
  <Words>332</Words>
  <Application>Microsoft Office PowerPoint</Application>
  <PresentationFormat>On-screen Show (4:3)</PresentationFormat>
  <Paragraphs>94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Office Theme</vt:lpstr>
      <vt:lpstr>TensorFlow Installation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Matthew Che Hing Pong</cp:lastModifiedBy>
  <cp:revision>299</cp:revision>
  <cp:lastPrinted>2015-07-15T03:39:56Z</cp:lastPrinted>
  <dcterms:created xsi:type="dcterms:W3CDTF">2015-07-08T05:38:21Z</dcterms:created>
  <dcterms:modified xsi:type="dcterms:W3CDTF">2019-07-05T07:00:03Z</dcterms:modified>
</cp:coreProperties>
</file>